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8229600" cx="14630400"/>
  <p:notesSz cx="8229600" cy="14630400"/>
  <p:embeddedFontLst>
    <p:embeddedFont>
      <p:font typeface="Montserrat"/>
      <p:regular r:id="rId15"/>
      <p:bold r:id="rId16"/>
      <p:italic r:id="rId17"/>
      <p:boldItalic r:id="rId18"/>
    </p:embeddedFont>
    <p:embeddedFont>
      <p:font typeface="Bricolage Grotesque"/>
      <p:regular r:id="rId19"/>
      <p:bold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BricolageGrotesque-bold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Montserrat-regular.fntdata"/><Relationship Id="rId14" Type="http://schemas.openxmlformats.org/officeDocument/2006/relationships/slide" Target="slides/slide10.xml"/><Relationship Id="rId17" Type="http://schemas.openxmlformats.org/officeDocument/2006/relationships/font" Target="fonts/Montserrat-italic.fntdata"/><Relationship Id="rId16" Type="http://schemas.openxmlformats.org/officeDocument/2006/relationships/font" Target="fonts/Montserrat-bold.fntdata"/><Relationship Id="rId5" Type="http://schemas.openxmlformats.org/officeDocument/2006/relationships/slide" Target="slides/slide1.xml"/><Relationship Id="rId19" Type="http://schemas.openxmlformats.org/officeDocument/2006/relationships/font" Target="fonts/BricolageGrotesque-regular.fntdata"/><Relationship Id="rId6" Type="http://schemas.openxmlformats.org/officeDocument/2006/relationships/slide" Target="slides/slide2.xml"/><Relationship Id="rId18" Type="http://schemas.openxmlformats.org/officeDocument/2006/relationships/font" Target="fonts/Montserrat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2.png>
</file>

<file path=ppt/media/image18.png>
</file>

<file path=ppt/media/image19.png>
</file>

<file path=ppt/media/image20.png>
</file>

<file path=ppt/media/image21.png>
</file>

<file path=ppt/media/image22.png>
</file>

<file path=ppt/media/image24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6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" name="Google Shape;5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2" name="Google Shape;222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" name="Google Shape;62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5" name="Google Shape;85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" name="Google Shape;98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" name="Google Shape;114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9" name="Google Shape;129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4" name="Google Shape;154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1" name="Google Shape;181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0" name="Google Shape;200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2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0 master">
  <p:cSld name="Slide 10 mast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9" name="Google Shape;49;p11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4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5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6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7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8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9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5" name="Google Shape;45;p10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8.png"/><Relationship Id="rId4" Type="http://schemas.openxmlformats.org/officeDocument/2006/relationships/image" Target="../media/image29.png"/><Relationship Id="rId5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0.png"/><Relationship Id="rId4" Type="http://schemas.openxmlformats.org/officeDocument/2006/relationships/image" Target="../media/image2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7.png"/><Relationship Id="rId4" Type="http://schemas.openxmlformats.org/officeDocument/2006/relationships/image" Target="../media/image9.png"/><Relationship Id="rId5" Type="http://schemas.openxmlformats.org/officeDocument/2006/relationships/image" Target="../media/image2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4.png"/><Relationship Id="rId4" Type="http://schemas.openxmlformats.org/officeDocument/2006/relationships/image" Target="../media/image19.png"/><Relationship Id="rId5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6" name="Google Shape;56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76072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/>
          <p:nvPr/>
        </p:nvSpPr>
        <p:spPr>
          <a:xfrm>
            <a:off x="6280190" y="2518648"/>
            <a:ext cx="7556421" cy="21263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EEAEF6"/>
              </a:buClr>
              <a:buSzPts val="4450"/>
              <a:buFont typeface="Bricolage Grotesque"/>
              <a:buNone/>
            </a:pPr>
            <a:r>
              <a:rPr b="1" i="0" lang="en-US" sz="4450" u="none" cap="none" strike="noStrike">
                <a:solidFill>
                  <a:srgbClr val="EEAEF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A Invasão Oculta: Ransomware e Resiliência Cibernética</a:t>
            </a:r>
            <a:endParaRPr b="0" i="0" sz="4450" u="none" cap="none" strike="noStrike"/>
          </a:p>
        </p:txBody>
      </p:sp>
      <p:sp>
        <p:nvSpPr>
          <p:cNvPr id="58" name="Google Shape;58;p13"/>
          <p:cNvSpPr/>
          <p:nvPr/>
        </p:nvSpPr>
        <p:spPr>
          <a:xfrm>
            <a:off x="6280190" y="4985147"/>
            <a:ext cx="75564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Desvendando um Caso Fictício de Ataque Cibernético em uma Empresa Europeia.</a:t>
            </a:r>
            <a:endParaRPr b="0" i="0" sz="1750" u="none" cap="none" strike="noStrike"/>
          </a:p>
        </p:txBody>
      </p:sp>
      <p:sp>
        <p:nvSpPr>
          <p:cNvPr id="59" name="Google Shape;59;p13"/>
          <p:cNvSpPr/>
          <p:nvPr/>
        </p:nvSpPr>
        <p:spPr>
          <a:xfrm>
            <a:off x="12696450" y="7548600"/>
            <a:ext cx="1933800" cy="681000"/>
          </a:xfrm>
          <a:prstGeom prst="rect">
            <a:avLst/>
          </a:prstGeom>
          <a:solidFill>
            <a:srgbClr val="090E3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90E3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25" name="Google Shape;225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76072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22"/>
          <p:cNvSpPr/>
          <p:nvPr/>
        </p:nvSpPr>
        <p:spPr>
          <a:xfrm>
            <a:off x="6222475" y="1944582"/>
            <a:ext cx="7556400" cy="35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750"/>
              <a:buFont typeface="Montserrat"/>
              <a:buNone/>
            </a:pPr>
            <a:r>
              <a:rPr lang="en-US" sz="175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Bruno de Oliveira Santos - 8232235123</a:t>
            </a:r>
            <a:endParaRPr sz="175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750"/>
              <a:buFont typeface="Montserrat"/>
              <a:buNone/>
            </a:pPr>
            <a:r>
              <a:rPr lang="en-US" sz="175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Guilherme Dourado Nascimento - 825116419</a:t>
            </a:r>
            <a:endParaRPr sz="175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750"/>
              <a:buFont typeface="Montserrat"/>
              <a:buNone/>
            </a:pPr>
            <a:r>
              <a:rPr lang="en-US" sz="175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Felipe Pereira do Nascimento - 825126069</a:t>
            </a:r>
            <a:endParaRPr sz="175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5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Kauane Sandes Brandão - 825113309</a:t>
            </a:r>
            <a:endParaRPr sz="175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5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Stephanny Ramos Rodrigues -825123391 </a:t>
            </a:r>
            <a:endParaRPr sz="175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5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Pedro Miranda Rabelo - 825243591</a:t>
            </a:r>
            <a:endParaRPr sz="175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750"/>
              <a:buFont typeface="Montserrat"/>
              <a:buNone/>
            </a:pPr>
            <a:r>
              <a:t/>
            </a:r>
            <a:endParaRPr sz="175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7" name="Google Shape;227;p22"/>
          <p:cNvSpPr/>
          <p:nvPr/>
        </p:nvSpPr>
        <p:spPr>
          <a:xfrm>
            <a:off x="12696450" y="7548600"/>
            <a:ext cx="1933800" cy="681000"/>
          </a:xfrm>
          <a:prstGeom prst="rect">
            <a:avLst/>
          </a:prstGeom>
          <a:solidFill>
            <a:srgbClr val="090E3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90E3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/>
          <p:nvPr/>
        </p:nvSpPr>
        <p:spPr>
          <a:xfrm>
            <a:off x="793790" y="1575435"/>
            <a:ext cx="4536519" cy="5669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EEAEF6"/>
              </a:buClr>
              <a:buSzPts val="3550"/>
              <a:buFont typeface="Bricolage Grotesque"/>
              <a:buNone/>
            </a:pPr>
            <a:r>
              <a:rPr b="1" i="0" lang="en-US" sz="3550" u="none" cap="none" strike="noStrike">
                <a:solidFill>
                  <a:srgbClr val="EEAEF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Agenda</a:t>
            </a:r>
            <a:endParaRPr b="0" i="0" sz="3550" u="none" cap="none" strike="noStrike"/>
          </a:p>
        </p:txBody>
      </p:sp>
      <p:sp>
        <p:nvSpPr>
          <p:cNvPr id="66" name="Google Shape;66;p14"/>
          <p:cNvSpPr/>
          <p:nvPr/>
        </p:nvSpPr>
        <p:spPr>
          <a:xfrm>
            <a:off x="793790" y="2596039"/>
            <a:ext cx="226814" cy="2834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750"/>
              <a:buFont typeface="Bricolage Grotesque"/>
              <a:buNone/>
            </a:pPr>
            <a:r>
              <a:rPr b="0" i="0" lang="en-US" sz="1750" u="none" cap="none" strike="noStrike">
                <a:solidFill>
                  <a:srgbClr val="E5DCE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01</a:t>
            </a:r>
            <a:endParaRPr b="0" i="0" sz="1750" u="none" cap="none" strike="noStrike"/>
          </a:p>
        </p:txBody>
      </p:sp>
      <p:sp>
        <p:nvSpPr>
          <p:cNvPr id="67" name="Google Shape;67;p14"/>
          <p:cNvSpPr/>
          <p:nvPr/>
        </p:nvSpPr>
        <p:spPr>
          <a:xfrm>
            <a:off x="793790" y="2951083"/>
            <a:ext cx="6407944" cy="30480"/>
          </a:xfrm>
          <a:prstGeom prst="rect">
            <a:avLst/>
          </a:prstGeom>
          <a:solidFill>
            <a:srgbClr val="EEAE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4"/>
          <p:cNvSpPr/>
          <p:nvPr/>
        </p:nvSpPr>
        <p:spPr>
          <a:xfrm>
            <a:off x="793790" y="3125391"/>
            <a:ext cx="311086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2200"/>
              <a:buFont typeface="Bricolage Grotesque"/>
              <a:buNone/>
            </a:pPr>
            <a:r>
              <a:rPr b="1" i="0" lang="en-US" sz="2200" u="none" cap="none" strike="noStrike">
                <a:solidFill>
                  <a:srgbClr val="E5DCE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Introdução ao Cenário</a:t>
            </a:r>
            <a:endParaRPr b="0" i="0" sz="2200" u="none" cap="none" strike="noStrike"/>
          </a:p>
        </p:txBody>
      </p:sp>
      <p:sp>
        <p:nvSpPr>
          <p:cNvPr id="69" name="Google Shape;69;p14"/>
          <p:cNvSpPr/>
          <p:nvPr/>
        </p:nvSpPr>
        <p:spPr>
          <a:xfrm>
            <a:off x="793790" y="3615809"/>
            <a:ext cx="6407944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O contexto da empresa e as vulnerabilidades pré-existentes.</a:t>
            </a:r>
            <a:endParaRPr b="0" i="0" sz="1750" u="none" cap="none" strike="noStrike"/>
          </a:p>
        </p:txBody>
      </p:sp>
      <p:sp>
        <p:nvSpPr>
          <p:cNvPr id="70" name="Google Shape;70;p14"/>
          <p:cNvSpPr/>
          <p:nvPr/>
        </p:nvSpPr>
        <p:spPr>
          <a:xfrm>
            <a:off x="7428553" y="2596050"/>
            <a:ext cx="5472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750"/>
              <a:buFont typeface="Bricolage Grotesque"/>
              <a:buNone/>
            </a:pPr>
            <a:r>
              <a:rPr b="0" i="0" lang="en-US" sz="1750" u="none" cap="none" strike="noStrike">
                <a:solidFill>
                  <a:srgbClr val="E5DCE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02</a:t>
            </a:r>
            <a:endParaRPr b="0" i="0" sz="1750" u="none" cap="none" strike="noStrike"/>
          </a:p>
        </p:txBody>
      </p:sp>
      <p:sp>
        <p:nvSpPr>
          <p:cNvPr id="71" name="Google Shape;71;p14"/>
          <p:cNvSpPr/>
          <p:nvPr/>
        </p:nvSpPr>
        <p:spPr>
          <a:xfrm>
            <a:off x="7428548" y="2951083"/>
            <a:ext cx="6408063" cy="30480"/>
          </a:xfrm>
          <a:prstGeom prst="rect">
            <a:avLst/>
          </a:prstGeom>
          <a:solidFill>
            <a:srgbClr val="EEAE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4"/>
          <p:cNvSpPr/>
          <p:nvPr/>
        </p:nvSpPr>
        <p:spPr>
          <a:xfrm>
            <a:off x="7428551" y="3125400"/>
            <a:ext cx="58518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2200"/>
              <a:buFont typeface="Bricolage Grotesque"/>
              <a:buNone/>
            </a:pPr>
            <a:r>
              <a:rPr b="1" i="0" lang="en-US" sz="2200" u="none" cap="none" strike="noStrike">
                <a:solidFill>
                  <a:srgbClr val="E5DCE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A Linha do Tempo do Ataque e Motivação</a:t>
            </a:r>
            <a:endParaRPr b="0" i="0" sz="2200" u="none" cap="none" strike="noStrike"/>
          </a:p>
        </p:txBody>
      </p:sp>
      <p:sp>
        <p:nvSpPr>
          <p:cNvPr id="73" name="Google Shape;73;p14"/>
          <p:cNvSpPr/>
          <p:nvPr/>
        </p:nvSpPr>
        <p:spPr>
          <a:xfrm>
            <a:off x="7428548" y="3615809"/>
            <a:ext cx="6408063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Detalhes das etapas e técnicas empregadas pelos invasores.</a:t>
            </a:r>
            <a:endParaRPr b="0" i="0" sz="1750" u="none" cap="none" strike="noStrike"/>
          </a:p>
        </p:txBody>
      </p:sp>
      <p:sp>
        <p:nvSpPr>
          <p:cNvPr id="74" name="Google Shape;74;p14"/>
          <p:cNvSpPr/>
          <p:nvPr/>
        </p:nvSpPr>
        <p:spPr>
          <a:xfrm>
            <a:off x="793811" y="4738450"/>
            <a:ext cx="4875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750"/>
              <a:buFont typeface="Bricolage Grotesque"/>
              <a:buNone/>
            </a:pPr>
            <a:r>
              <a:rPr b="0" i="0" lang="en-US" sz="1750" u="none" cap="none" strike="noStrike">
                <a:solidFill>
                  <a:srgbClr val="E5DCE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03</a:t>
            </a:r>
            <a:endParaRPr b="0" i="0" sz="1750" u="none" cap="none" strike="noStrike"/>
          </a:p>
        </p:txBody>
      </p:sp>
      <p:sp>
        <p:nvSpPr>
          <p:cNvPr id="75" name="Google Shape;75;p14"/>
          <p:cNvSpPr/>
          <p:nvPr/>
        </p:nvSpPr>
        <p:spPr>
          <a:xfrm>
            <a:off x="793790" y="5093494"/>
            <a:ext cx="6407944" cy="30480"/>
          </a:xfrm>
          <a:prstGeom prst="rect">
            <a:avLst/>
          </a:prstGeom>
          <a:solidFill>
            <a:srgbClr val="EEAE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4"/>
          <p:cNvSpPr/>
          <p:nvPr/>
        </p:nvSpPr>
        <p:spPr>
          <a:xfrm>
            <a:off x="793790" y="5267801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2200"/>
              <a:buFont typeface="Bricolage Grotesque"/>
              <a:buNone/>
            </a:pPr>
            <a:r>
              <a:rPr b="1" i="0" lang="en-US" sz="2200" u="none" cap="none" strike="noStrike">
                <a:solidFill>
                  <a:srgbClr val="E5DCE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As Falhas Críticas</a:t>
            </a:r>
            <a:endParaRPr b="0" i="0" sz="2200" u="none" cap="none" strike="noStrike"/>
          </a:p>
        </p:txBody>
      </p:sp>
      <p:sp>
        <p:nvSpPr>
          <p:cNvPr id="77" name="Google Shape;77;p14"/>
          <p:cNvSpPr/>
          <p:nvPr/>
        </p:nvSpPr>
        <p:spPr>
          <a:xfrm>
            <a:off x="793790" y="5758220"/>
            <a:ext cx="6407944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Análise das brechas que </a:t>
            </a:r>
            <a:r>
              <a:rPr lang="en-US" sz="175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permitem</a:t>
            </a:r>
            <a:r>
              <a:rPr b="0" i="0" lang="en-US" sz="1750" u="none" cap="none" strike="noStrike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a invasão.</a:t>
            </a:r>
            <a:endParaRPr b="0" i="0" sz="1750" u="none" cap="none" strike="noStrike"/>
          </a:p>
        </p:txBody>
      </p:sp>
      <p:sp>
        <p:nvSpPr>
          <p:cNvPr id="78" name="Google Shape;78;p14"/>
          <p:cNvSpPr/>
          <p:nvPr/>
        </p:nvSpPr>
        <p:spPr>
          <a:xfrm>
            <a:off x="7428553" y="4738450"/>
            <a:ext cx="5472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750"/>
              <a:buFont typeface="Bricolage Grotesque"/>
              <a:buNone/>
            </a:pPr>
            <a:r>
              <a:rPr b="0" i="0" lang="en-US" sz="1750" u="none" cap="none" strike="noStrike">
                <a:solidFill>
                  <a:srgbClr val="E5DCE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0</a:t>
            </a:r>
            <a:r>
              <a:rPr b="0" i="0" lang="en-US" sz="1750" u="none" cap="none" strike="noStrike">
                <a:solidFill>
                  <a:srgbClr val="E5DCE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4</a:t>
            </a:r>
            <a:endParaRPr b="0" i="0" sz="1750" u="none" cap="none" strike="noStrike"/>
          </a:p>
        </p:txBody>
      </p:sp>
      <p:sp>
        <p:nvSpPr>
          <p:cNvPr id="79" name="Google Shape;79;p14"/>
          <p:cNvSpPr/>
          <p:nvPr/>
        </p:nvSpPr>
        <p:spPr>
          <a:xfrm>
            <a:off x="7428548" y="5093494"/>
            <a:ext cx="6408063" cy="30480"/>
          </a:xfrm>
          <a:prstGeom prst="rect">
            <a:avLst/>
          </a:prstGeom>
          <a:solidFill>
            <a:srgbClr val="EEAE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4"/>
          <p:cNvSpPr/>
          <p:nvPr/>
        </p:nvSpPr>
        <p:spPr>
          <a:xfrm>
            <a:off x="7428548" y="5267801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2200"/>
              <a:buFont typeface="Bricolage Grotesque"/>
              <a:buNone/>
            </a:pPr>
            <a:r>
              <a:rPr b="1" i="0" lang="en-US" sz="2200" u="none" cap="none" strike="noStrike">
                <a:solidFill>
                  <a:srgbClr val="E5DCE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Lições Aprendidas</a:t>
            </a:r>
            <a:endParaRPr b="0" i="0" sz="2200" u="none" cap="none" strike="noStrike"/>
          </a:p>
        </p:txBody>
      </p:sp>
      <p:sp>
        <p:nvSpPr>
          <p:cNvPr id="81" name="Google Shape;81;p14"/>
          <p:cNvSpPr/>
          <p:nvPr/>
        </p:nvSpPr>
        <p:spPr>
          <a:xfrm>
            <a:off x="7428548" y="5758220"/>
            <a:ext cx="6408063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Recomendações e estratégias para fortalecer a segurança.</a:t>
            </a:r>
            <a:endParaRPr b="0" i="0" sz="1750" u="none" cap="none" strike="noStrike"/>
          </a:p>
        </p:txBody>
      </p:sp>
      <p:sp>
        <p:nvSpPr>
          <p:cNvPr id="82" name="Google Shape;82;p14"/>
          <p:cNvSpPr/>
          <p:nvPr/>
        </p:nvSpPr>
        <p:spPr>
          <a:xfrm>
            <a:off x="12696450" y="7548600"/>
            <a:ext cx="1933800" cy="681000"/>
          </a:xfrm>
          <a:prstGeom prst="rect">
            <a:avLst/>
          </a:prstGeom>
          <a:solidFill>
            <a:srgbClr val="090E3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90E3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5"/>
          <p:cNvSpPr/>
          <p:nvPr/>
        </p:nvSpPr>
        <p:spPr>
          <a:xfrm>
            <a:off x="740331" y="581739"/>
            <a:ext cx="9490234" cy="5288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757"/>
              </a:lnSpc>
              <a:spcBef>
                <a:spcPts val="0"/>
              </a:spcBef>
              <a:spcAft>
                <a:spcPts val="0"/>
              </a:spcAft>
              <a:buClr>
                <a:srgbClr val="EEAEF6"/>
              </a:buClr>
              <a:buSzPts val="3300"/>
              <a:buFont typeface="Bricolage Grotesque"/>
              <a:buNone/>
            </a:pPr>
            <a:r>
              <a:rPr b="1" i="0" lang="en-US" sz="3300" u="none" cap="none" strike="noStrike">
                <a:solidFill>
                  <a:srgbClr val="EEAEF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Cenário da Vítima: Vulnerabilidades Expostas</a:t>
            </a:r>
            <a:endParaRPr b="0" i="0" sz="3300" u="none" cap="none" strike="noStrike"/>
          </a:p>
        </p:txBody>
      </p:sp>
      <p:sp>
        <p:nvSpPr>
          <p:cNvPr id="89" name="Google Shape;89;p15"/>
          <p:cNvSpPr/>
          <p:nvPr/>
        </p:nvSpPr>
        <p:spPr>
          <a:xfrm>
            <a:off x="1109175" y="1538875"/>
            <a:ext cx="5740500" cy="25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650"/>
              <a:buFont typeface="Montserrat"/>
              <a:buNone/>
            </a:pPr>
            <a:r>
              <a:rPr b="0" i="0" lang="en-US" sz="1750" u="none" cap="none" strike="noStrike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A empresa europeia, de porte médio, operava com uma infraestrutura de TI que, embora funcional, possuía pontos cegos críticos. A cultura de segurança interna era incipiente, priorizando a conveniência sobre a proteção.</a:t>
            </a:r>
            <a:endParaRPr b="0" i="0" sz="1750" u="none" cap="none" strike="noStrike"/>
          </a:p>
        </p:txBody>
      </p:sp>
      <p:sp>
        <p:nvSpPr>
          <p:cNvPr id="90" name="Google Shape;90;p15"/>
          <p:cNvSpPr/>
          <p:nvPr/>
        </p:nvSpPr>
        <p:spPr>
          <a:xfrm>
            <a:off x="619500" y="4293700"/>
            <a:ext cx="6576600" cy="9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9250" lvl="0" marL="34290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750"/>
              <a:buFont typeface="Montserrat"/>
              <a:buChar char="•"/>
            </a:pPr>
            <a:r>
              <a:rPr b="1" i="0" lang="en-US" sz="1750" u="none" cap="none" strike="noStrike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Exposição de informações de funcionários em redes sociais.</a:t>
            </a:r>
            <a:endParaRPr b="1" i="0" sz="1750" u="none" cap="none" strike="noStrike"/>
          </a:p>
        </p:txBody>
      </p:sp>
      <p:sp>
        <p:nvSpPr>
          <p:cNvPr id="91" name="Google Shape;91;p15"/>
          <p:cNvSpPr/>
          <p:nvPr/>
        </p:nvSpPr>
        <p:spPr>
          <a:xfrm>
            <a:off x="619500" y="5299909"/>
            <a:ext cx="65766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9250" lvl="0" marL="34290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750"/>
              <a:buFont typeface="Montserrat"/>
              <a:buChar char="•"/>
            </a:pPr>
            <a:r>
              <a:rPr b="1" i="0" lang="en-US" sz="1750" u="none" cap="none" strike="noStrike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Acesso a sites externos não confiáveis.</a:t>
            </a:r>
            <a:endParaRPr b="1" i="0" sz="1750" u="none" cap="none" strike="noStrike"/>
          </a:p>
        </p:txBody>
      </p:sp>
      <p:sp>
        <p:nvSpPr>
          <p:cNvPr id="92" name="Google Shape;92;p15"/>
          <p:cNvSpPr/>
          <p:nvPr/>
        </p:nvSpPr>
        <p:spPr>
          <a:xfrm>
            <a:off x="619500" y="5852550"/>
            <a:ext cx="65766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9250" lvl="0" marL="34290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750"/>
              <a:buFont typeface="Montserrat"/>
              <a:buChar char="•"/>
            </a:pPr>
            <a:r>
              <a:rPr b="1" i="0" lang="en-US" sz="1750" u="none" cap="none" strike="noStrike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Falta de segmentação de rede.</a:t>
            </a:r>
            <a:endParaRPr b="1" i="0" sz="1750" u="none" cap="none" strike="noStrike"/>
          </a:p>
        </p:txBody>
      </p:sp>
      <p:sp>
        <p:nvSpPr>
          <p:cNvPr id="93" name="Google Shape;93;p15"/>
          <p:cNvSpPr/>
          <p:nvPr/>
        </p:nvSpPr>
        <p:spPr>
          <a:xfrm>
            <a:off x="619500" y="6405192"/>
            <a:ext cx="6576600" cy="9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9250" lvl="0" marL="34290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750"/>
              <a:buFont typeface="Montserrat"/>
              <a:buChar char="•"/>
            </a:pPr>
            <a:r>
              <a:rPr b="1" i="0" lang="en-US" sz="1750" u="none" cap="none" strike="noStrike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Dispositivos IoT inseguros, como termostatos conectados.</a:t>
            </a:r>
            <a:endParaRPr b="1" i="0" sz="1750" u="none" cap="none" strike="noStrike"/>
          </a:p>
        </p:txBody>
      </p:sp>
      <p:pic>
        <p:nvPicPr>
          <p:cNvPr descr="preencoded.png" id="94" name="Google Shape;94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37076" y="1176875"/>
            <a:ext cx="6799251" cy="6799251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5"/>
          <p:cNvSpPr/>
          <p:nvPr/>
        </p:nvSpPr>
        <p:spPr>
          <a:xfrm>
            <a:off x="12696450" y="7548600"/>
            <a:ext cx="1933800" cy="681000"/>
          </a:xfrm>
          <a:prstGeom prst="rect">
            <a:avLst/>
          </a:prstGeom>
          <a:solidFill>
            <a:srgbClr val="090E3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90E3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6"/>
          <p:cNvSpPr/>
          <p:nvPr/>
        </p:nvSpPr>
        <p:spPr>
          <a:xfrm>
            <a:off x="793790" y="1408628"/>
            <a:ext cx="8884801" cy="5669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EEAEF6"/>
              </a:buClr>
              <a:buSzPts val="3550"/>
              <a:buFont typeface="Bricolage Grotesque"/>
              <a:buNone/>
            </a:pPr>
            <a:r>
              <a:rPr b="1" i="0" lang="en-US" sz="3550" u="none" cap="none" strike="noStrike">
                <a:solidFill>
                  <a:srgbClr val="EEAEF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Fase 1: Reconhecimento e Acesso Inicial</a:t>
            </a:r>
            <a:endParaRPr b="0" i="0" sz="3550" u="none" cap="none" strike="noStrike"/>
          </a:p>
        </p:txBody>
      </p:sp>
      <p:pic>
        <p:nvPicPr>
          <p:cNvPr descr="preencoded.png" id="102" name="Google Shape;102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790" y="2429232"/>
            <a:ext cx="4347567" cy="907256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6"/>
          <p:cNvSpPr/>
          <p:nvPr/>
        </p:nvSpPr>
        <p:spPr>
          <a:xfrm>
            <a:off x="1020604" y="3563303"/>
            <a:ext cx="3259931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2200"/>
              <a:buFont typeface="Bricolage Grotesque"/>
              <a:buNone/>
            </a:pPr>
            <a:r>
              <a:rPr b="1" i="0" lang="en-US" sz="2200" u="none" cap="none" strike="noStrike">
                <a:solidFill>
                  <a:srgbClr val="E5DCE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OSINT: Coleta de Dados</a:t>
            </a:r>
            <a:endParaRPr b="0" i="0" sz="2200" u="none" cap="none" strike="noStrike"/>
          </a:p>
        </p:txBody>
      </p:sp>
      <p:sp>
        <p:nvSpPr>
          <p:cNvPr id="104" name="Google Shape;104;p16"/>
          <p:cNvSpPr/>
          <p:nvPr/>
        </p:nvSpPr>
        <p:spPr>
          <a:xfrm>
            <a:off x="1020604" y="4053721"/>
            <a:ext cx="3893939" cy="25403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O atacante iniciou com OSINT, utilizando informações de funcionários e da empresa disponíveis publicamente para traçar perfis e identificar alvos vulneráveis. Dados de redes sociais foram cruciais.</a:t>
            </a:r>
            <a:endParaRPr b="0" i="0" sz="1750" u="none" cap="none" strike="noStrike"/>
          </a:p>
        </p:txBody>
      </p:sp>
      <p:pic>
        <p:nvPicPr>
          <p:cNvPr descr="preencoded.png" id="105" name="Google Shape;105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141357" y="2429232"/>
            <a:ext cx="4347567" cy="907256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6"/>
          <p:cNvSpPr/>
          <p:nvPr/>
        </p:nvSpPr>
        <p:spPr>
          <a:xfrm>
            <a:off x="5368171" y="3563303"/>
            <a:ext cx="3893939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2200"/>
              <a:buFont typeface="Bricolage Grotesque"/>
              <a:buNone/>
            </a:pPr>
            <a:r>
              <a:rPr b="1" i="0" lang="en-US" sz="2200" u="none" cap="none" strike="noStrike">
                <a:solidFill>
                  <a:srgbClr val="E5DCE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Injeção de I-frame Malicioso</a:t>
            </a:r>
            <a:endParaRPr b="0" i="0" sz="2200" u="none" cap="none" strike="noStrike"/>
          </a:p>
        </p:txBody>
      </p:sp>
      <p:sp>
        <p:nvSpPr>
          <p:cNvPr id="107" name="Google Shape;107;p16"/>
          <p:cNvSpPr/>
          <p:nvPr/>
        </p:nvSpPr>
        <p:spPr>
          <a:xfrm>
            <a:off x="5368171" y="4408051"/>
            <a:ext cx="3893939" cy="1814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Um site legítimo, mas com falhas de segurança, foi comprometido com a injeção de um i-frame malicioso. Este serviu como vetor para a próxima fase do ataque.</a:t>
            </a:r>
            <a:endParaRPr b="0" i="0" sz="1750" u="none" cap="none" strike="noStrike"/>
          </a:p>
        </p:txBody>
      </p:sp>
      <p:pic>
        <p:nvPicPr>
          <p:cNvPr descr="preencoded.png" id="108" name="Google Shape;108;p1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488924" y="2429232"/>
            <a:ext cx="4347567" cy="907256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/>
          <p:nvPr/>
        </p:nvSpPr>
        <p:spPr>
          <a:xfrm>
            <a:off x="9715738" y="3563303"/>
            <a:ext cx="3372683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2200"/>
              <a:buFont typeface="Bricolage Grotesque"/>
              <a:buNone/>
            </a:pPr>
            <a:r>
              <a:rPr b="1" i="0" lang="en-US" sz="2200" u="none" cap="none" strike="noStrike">
                <a:solidFill>
                  <a:srgbClr val="E5DCE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Infecção de Funcionário</a:t>
            </a:r>
            <a:endParaRPr b="0" i="0" sz="2200" u="none" cap="none" strike="noStrike"/>
          </a:p>
        </p:txBody>
      </p:sp>
      <p:sp>
        <p:nvSpPr>
          <p:cNvPr id="110" name="Google Shape;110;p16"/>
          <p:cNvSpPr/>
          <p:nvPr/>
        </p:nvSpPr>
        <p:spPr>
          <a:xfrm>
            <a:off x="9715738" y="4053721"/>
            <a:ext cx="3893939" cy="1814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Um funcionário, ao acessar o site comprometido, teve seu computador infectado. Esta foi a porta de entrada inicial para a rede corporativa.</a:t>
            </a:r>
            <a:endParaRPr b="0" i="0" sz="1750" u="none" cap="none" strike="noStrike"/>
          </a:p>
        </p:txBody>
      </p:sp>
      <p:sp>
        <p:nvSpPr>
          <p:cNvPr id="111" name="Google Shape;111;p16"/>
          <p:cNvSpPr/>
          <p:nvPr/>
        </p:nvSpPr>
        <p:spPr>
          <a:xfrm>
            <a:off x="12696450" y="7548600"/>
            <a:ext cx="1933800" cy="681000"/>
          </a:xfrm>
          <a:prstGeom prst="rect">
            <a:avLst/>
          </a:prstGeom>
          <a:solidFill>
            <a:srgbClr val="090E3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90E3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7"/>
          <p:cNvSpPr/>
          <p:nvPr/>
        </p:nvSpPr>
        <p:spPr>
          <a:xfrm>
            <a:off x="575548" y="452199"/>
            <a:ext cx="6612612" cy="4110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490"/>
              </a:lnSpc>
              <a:spcBef>
                <a:spcPts val="0"/>
              </a:spcBef>
              <a:spcAft>
                <a:spcPts val="0"/>
              </a:spcAft>
              <a:buClr>
                <a:srgbClr val="EEAEF6"/>
              </a:buClr>
              <a:buSzPts val="2550"/>
              <a:buFont typeface="Bricolage Grotesque"/>
              <a:buNone/>
            </a:pPr>
            <a:r>
              <a:rPr b="1" i="0" lang="en-US" sz="2550" u="none" cap="none" strike="noStrike">
                <a:solidFill>
                  <a:srgbClr val="EEAEF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Fase 2: Movimento Lateral e Persistência</a:t>
            </a:r>
            <a:endParaRPr b="0" i="0" sz="2550" u="none" cap="none" strike="noStrike"/>
          </a:p>
        </p:txBody>
      </p:sp>
      <p:sp>
        <p:nvSpPr>
          <p:cNvPr id="118" name="Google Shape;118;p17"/>
          <p:cNvSpPr/>
          <p:nvPr/>
        </p:nvSpPr>
        <p:spPr>
          <a:xfrm>
            <a:off x="1033375" y="2631259"/>
            <a:ext cx="3392700" cy="2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EAEF6"/>
              </a:buClr>
              <a:buSzPts val="1600"/>
              <a:buFont typeface="Bricolage Grotesque"/>
              <a:buNone/>
            </a:pPr>
            <a:r>
              <a:rPr b="1" i="0" lang="en-US" sz="1800" u="none" cap="none" strike="noStrike">
                <a:solidFill>
                  <a:srgbClr val="EEAEF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Exploração da Rede Interna</a:t>
            </a:r>
            <a:endParaRPr b="0" i="0" sz="1800" u="none" cap="none" strike="noStrike"/>
          </a:p>
        </p:txBody>
      </p:sp>
      <p:sp>
        <p:nvSpPr>
          <p:cNvPr id="119" name="Google Shape;119;p17"/>
          <p:cNvSpPr/>
          <p:nvPr/>
        </p:nvSpPr>
        <p:spPr>
          <a:xfrm>
            <a:off x="2191400" y="3136638"/>
            <a:ext cx="4890600" cy="19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250"/>
              <a:buFont typeface="Montserrat"/>
              <a:buNone/>
            </a:pPr>
            <a:r>
              <a:rPr b="0" i="0" lang="en-US" sz="1650" u="none" cap="none" strike="noStrike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Com acesso ao computador do funcionário, o atacante explorou a falta de segmentação da rede, movendo-se lateralmente entre os sistemas. O objetivo era mapear a infraestrutura e escalar privilégios.</a:t>
            </a:r>
            <a:endParaRPr b="0" i="0" sz="2250" u="none" cap="none" strike="noStrike"/>
          </a:p>
        </p:txBody>
      </p:sp>
      <p:pic>
        <p:nvPicPr>
          <p:cNvPr descr="preencoded.png" id="120" name="Google Shape;120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1450" y="3147900"/>
            <a:ext cx="1933799" cy="1933799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7"/>
          <p:cNvSpPr/>
          <p:nvPr/>
        </p:nvSpPr>
        <p:spPr>
          <a:xfrm>
            <a:off x="9146253" y="2419147"/>
            <a:ext cx="4292700" cy="41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EAEF6"/>
              </a:buClr>
              <a:buSzPts val="1600"/>
              <a:buFont typeface="Bricolage Grotesque"/>
              <a:buNone/>
            </a:pPr>
            <a:r>
              <a:rPr b="1" i="0" lang="en-US" sz="1700" u="none" cap="none" strike="noStrike">
                <a:solidFill>
                  <a:srgbClr val="EEAEF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A Surpresa: IoT como Esconderijo</a:t>
            </a:r>
            <a:endParaRPr b="0" i="0" sz="1700" u="none" cap="none" strike="noStrike"/>
          </a:p>
        </p:txBody>
      </p:sp>
      <p:sp>
        <p:nvSpPr>
          <p:cNvPr id="122" name="Google Shape;122;p17"/>
          <p:cNvSpPr/>
          <p:nvPr/>
        </p:nvSpPr>
        <p:spPr>
          <a:xfrm>
            <a:off x="9641950" y="2969700"/>
            <a:ext cx="4890600" cy="28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250"/>
              <a:buFont typeface="Montserrat"/>
              <a:buNone/>
            </a:pPr>
            <a:r>
              <a:rPr b="0" i="0" lang="en-US" sz="1650" u="none" cap="none" strike="noStrike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Para garantir persistência, o invasor utilizou um termostato conectado (IoT) como um ponto de acesso usando a senha padrão . Dispositivos IoT, frequentemente esquecidos na estratégia de segurança, provaram ser um elo fraco e um excelente local para ocultar-se.</a:t>
            </a:r>
            <a:endParaRPr b="0" i="0" sz="1650" u="none" cap="none" strike="noStrike"/>
          </a:p>
        </p:txBody>
      </p:sp>
      <p:sp>
        <p:nvSpPr>
          <p:cNvPr id="123" name="Google Shape;123;p17"/>
          <p:cNvSpPr/>
          <p:nvPr/>
        </p:nvSpPr>
        <p:spPr>
          <a:xfrm>
            <a:off x="12696450" y="7548600"/>
            <a:ext cx="1933800" cy="681000"/>
          </a:xfrm>
          <a:prstGeom prst="rect">
            <a:avLst/>
          </a:prstGeom>
          <a:solidFill>
            <a:srgbClr val="090E3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90E3F"/>
              </a:solidFill>
            </a:endParaRPr>
          </a:p>
        </p:txBody>
      </p:sp>
      <p:pic>
        <p:nvPicPr>
          <p:cNvPr descr="preencoded.png" id="124" name="Google Shape;124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263575" y="2969704"/>
            <a:ext cx="2290174" cy="2290199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7"/>
          <p:cNvSpPr txBox="1"/>
          <p:nvPr/>
        </p:nvSpPr>
        <p:spPr>
          <a:xfrm>
            <a:off x="4861875" y="6417450"/>
            <a:ext cx="5432700" cy="10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D9D9D9"/>
                </a:solidFill>
                <a:latin typeface="Montserrat"/>
                <a:ea typeface="Montserrat"/>
                <a:cs typeface="Montserrat"/>
                <a:sym typeface="Montserrat"/>
              </a:rPr>
              <a:t>A motivação principal do ataque foi a ganância dos invasores, que buscavam explorar vulnerabilidades para obter lucro</a:t>
            </a:r>
            <a:endParaRPr sz="1800">
              <a:solidFill>
                <a:srgbClr val="D9D9D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6" name="Google Shape;126;p17"/>
          <p:cNvSpPr txBox="1"/>
          <p:nvPr/>
        </p:nvSpPr>
        <p:spPr>
          <a:xfrm>
            <a:off x="4972375" y="6006450"/>
            <a:ext cx="1658100" cy="41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900">
                <a:solidFill>
                  <a:srgbClr val="EEAEF6"/>
                </a:solidFill>
                <a:latin typeface="Montserrat"/>
                <a:ea typeface="Montserrat"/>
                <a:cs typeface="Montserrat"/>
                <a:sym typeface="Montserrat"/>
              </a:rPr>
              <a:t>Motivação</a:t>
            </a:r>
            <a:endParaRPr b="1" sz="1900">
              <a:solidFill>
                <a:srgbClr val="EEAEF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8"/>
          <p:cNvSpPr/>
          <p:nvPr/>
        </p:nvSpPr>
        <p:spPr>
          <a:xfrm>
            <a:off x="793790" y="1506855"/>
            <a:ext cx="8299252" cy="5669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EEAEF6"/>
              </a:buClr>
              <a:buSzPts val="3550"/>
              <a:buFont typeface="Bricolage Grotesque"/>
              <a:buNone/>
            </a:pPr>
            <a:r>
              <a:rPr b="1" i="0" lang="en-US" sz="3550" u="none" cap="none" strike="noStrike">
                <a:solidFill>
                  <a:srgbClr val="EEAEF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Fase 3: O Ataque Final – Ransomware</a:t>
            </a:r>
            <a:endParaRPr b="0" i="0" sz="3550" u="none" cap="none" strike="noStrike"/>
          </a:p>
        </p:txBody>
      </p:sp>
      <p:sp>
        <p:nvSpPr>
          <p:cNvPr id="133" name="Google Shape;133;p18"/>
          <p:cNvSpPr/>
          <p:nvPr/>
        </p:nvSpPr>
        <p:spPr>
          <a:xfrm>
            <a:off x="793790" y="2867620"/>
            <a:ext cx="4196358" cy="3855006"/>
          </a:xfrm>
          <a:prstGeom prst="roundRect">
            <a:avLst>
              <a:gd fmla="val 3795" name="adj"/>
            </a:avLst>
          </a:prstGeom>
          <a:solidFill>
            <a:srgbClr val="090E3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8"/>
          <p:cNvSpPr/>
          <p:nvPr/>
        </p:nvSpPr>
        <p:spPr>
          <a:xfrm>
            <a:off x="793790" y="2837140"/>
            <a:ext cx="4196358" cy="121920"/>
          </a:xfrm>
          <a:prstGeom prst="roundRect">
            <a:avLst>
              <a:gd fmla="val 78139" name="adj"/>
            </a:avLst>
          </a:prstGeom>
          <a:solidFill>
            <a:srgbClr val="EEAE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8"/>
          <p:cNvSpPr/>
          <p:nvPr/>
        </p:nvSpPr>
        <p:spPr>
          <a:xfrm>
            <a:off x="2551688" y="2527459"/>
            <a:ext cx="680442" cy="680442"/>
          </a:xfrm>
          <a:prstGeom prst="roundRect">
            <a:avLst>
              <a:gd fmla="val 134383" name="adj"/>
            </a:avLst>
          </a:prstGeom>
          <a:solidFill>
            <a:srgbClr val="EEAE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6" name="Google Shape;136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55761" y="2697599"/>
            <a:ext cx="272177" cy="340162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8"/>
          <p:cNvSpPr/>
          <p:nvPr/>
        </p:nvSpPr>
        <p:spPr>
          <a:xfrm>
            <a:off x="1051084" y="3434596"/>
            <a:ext cx="2928699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2200"/>
              <a:buFont typeface="Bricolage Grotesque"/>
              <a:buNone/>
            </a:pPr>
            <a:r>
              <a:rPr b="1" i="0" lang="en-US" sz="2200" u="none" cap="none" strike="noStrike">
                <a:solidFill>
                  <a:srgbClr val="E5DCE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Criptografia Massiva</a:t>
            </a:r>
            <a:endParaRPr b="0" i="0" sz="2200" u="none" cap="none" strike="noStrike"/>
          </a:p>
        </p:txBody>
      </p:sp>
      <p:sp>
        <p:nvSpPr>
          <p:cNvPr id="138" name="Google Shape;138;p18"/>
          <p:cNvSpPr/>
          <p:nvPr/>
        </p:nvSpPr>
        <p:spPr>
          <a:xfrm>
            <a:off x="1051084" y="3925014"/>
            <a:ext cx="3681770" cy="25403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Uma vez com controle suficiente e persistência garantida, o ransomware foi ativado. Ele criptografou dados críticos em toda a rede da empresa, paralisando as operações.</a:t>
            </a:r>
            <a:endParaRPr b="0" i="0" sz="1750" u="none" cap="none" strike="noStrike"/>
          </a:p>
        </p:txBody>
      </p:sp>
      <p:sp>
        <p:nvSpPr>
          <p:cNvPr id="139" name="Google Shape;139;p18"/>
          <p:cNvSpPr/>
          <p:nvPr/>
        </p:nvSpPr>
        <p:spPr>
          <a:xfrm>
            <a:off x="5216962" y="2867620"/>
            <a:ext cx="4196358" cy="3855006"/>
          </a:xfrm>
          <a:prstGeom prst="roundRect">
            <a:avLst>
              <a:gd fmla="val 3795" name="adj"/>
            </a:avLst>
          </a:prstGeom>
          <a:solidFill>
            <a:srgbClr val="090E3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8"/>
          <p:cNvSpPr/>
          <p:nvPr/>
        </p:nvSpPr>
        <p:spPr>
          <a:xfrm>
            <a:off x="5216962" y="2837140"/>
            <a:ext cx="4196358" cy="121920"/>
          </a:xfrm>
          <a:prstGeom prst="roundRect">
            <a:avLst>
              <a:gd fmla="val 78139" name="adj"/>
            </a:avLst>
          </a:prstGeom>
          <a:solidFill>
            <a:srgbClr val="EEAE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8"/>
          <p:cNvSpPr/>
          <p:nvPr/>
        </p:nvSpPr>
        <p:spPr>
          <a:xfrm>
            <a:off x="6974860" y="2527459"/>
            <a:ext cx="680442" cy="680442"/>
          </a:xfrm>
          <a:prstGeom prst="roundRect">
            <a:avLst>
              <a:gd fmla="val 134383" name="adj"/>
            </a:avLst>
          </a:prstGeom>
          <a:solidFill>
            <a:srgbClr val="EEAE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42" name="Google Shape;142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78933" y="2697599"/>
            <a:ext cx="272177" cy="340162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18"/>
          <p:cNvSpPr/>
          <p:nvPr/>
        </p:nvSpPr>
        <p:spPr>
          <a:xfrm>
            <a:off x="5474256" y="3434596"/>
            <a:ext cx="2953941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2200"/>
              <a:buFont typeface="Bricolage Grotesque"/>
              <a:buNone/>
            </a:pPr>
            <a:r>
              <a:rPr b="1" i="0" lang="en-US" sz="2200" u="none" cap="none" strike="noStrike">
                <a:solidFill>
                  <a:srgbClr val="E5DCE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Exclusão de Backups</a:t>
            </a:r>
            <a:endParaRPr b="0" i="0" sz="2200" u="none" cap="none" strike="noStrike"/>
          </a:p>
        </p:txBody>
      </p:sp>
      <p:sp>
        <p:nvSpPr>
          <p:cNvPr id="144" name="Google Shape;144;p18"/>
          <p:cNvSpPr/>
          <p:nvPr/>
        </p:nvSpPr>
        <p:spPr>
          <a:xfrm>
            <a:off x="5474256" y="3925014"/>
            <a:ext cx="3681770" cy="25403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Para intensificar a pressão e dificultar a recuperação, o invasor também buscou e excluiu os backups online e de rede, comprometendo a capacidade de restauração da empresa.</a:t>
            </a:r>
            <a:endParaRPr b="0" i="0" sz="1750" u="none" cap="none" strike="noStrike"/>
          </a:p>
        </p:txBody>
      </p:sp>
      <p:sp>
        <p:nvSpPr>
          <p:cNvPr id="145" name="Google Shape;145;p18"/>
          <p:cNvSpPr/>
          <p:nvPr/>
        </p:nvSpPr>
        <p:spPr>
          <a:xfrm>
            <a:off x="9640133" y="2867620"/>
            <a:ext cx="4196358" cy="3855006"/>
          </a:xfrm>
          <a:prstGeom prst="roundRect">
            <a:avLst>
              <a:gd fmla="val 3795" name="adj"/>
            </a:avLst>
          </a:prstGeom>
          <a:solidFill>
            <a:srgbClr val="090E3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8"/>
          <p:cNvSpPr/>
          <p:nvPr/>
        </p:nvSpPr>
        <p:spPr>
          <a:xfrm>
            <a:off x="9640133" y="2837140"/>
            <a:ext cx="4196358" cy="121920"/>
          </a:xfrm>
          <a:prstGeom prst="roundRect">
            <a:avLst>
              <a:gd fmla="val 78139" name="adj"/>
            </a:avLst>
          </a:prstGeom>
          <a:solidFill>
            <a:srgbClr val="EEAE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8"/>
          <p:cNvSpPr/>
          <p:nvPr/>
        </p:nvSpPr>
        <p:spPr>
          <a:xfrm>
            <a:off x="11398032" y="2527459"/>
            <a:ext cx="680442" cy="680442"/>
          </a:xfrm>
          <a:prstGeom prst="roundRect">
            <a:avLst>
              <a:gd fmla="val 134383" name="adj"/>
            </a:avLst>
          </a:prstGeom>
          <a:solidFill>
            <a:srgbClr val="EEAE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48" name="Google Shape;148;p1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602105" y="2697599"/>
            <a:ext cx="272177" cy="340162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18"/>
          <p:cNvSpPr/>
          <p:nvPr/>
        </p:nvSpPr>
        <p:spPr>
          <a:xfrm>
            <a:off x="9897427" y="3434596"/>
            <a:ext cx="3242667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2200"/>
              <a:buFont typeface="Bricolage Grotesque"/>
              <a:buNone/>
            </a:pPr>
            <a:r>
              <a:rPr b="1" i="0" lang="en-US" sz="2200" u="none" cap="none" strike="noStrike">
                <a:solidFill>
                  <a:srgbClr val="E5DCE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A Exigência do Resgate</a:t>
            </a:r>
            <a:endParaRPr b="0" i="0" sz="2200" u="none" cap="none" strike="noStrike"/>
          </a:p>
        </p:txBody>
      </p:sp>
      <p:sp>
        <p:nvSpPr>
          <p:cNvPr id="150" name="Google Shape;150;p18"/>
          <p:cNvSpPr/>
          <p:nvPr/>
        </p:nvSpPr>
        <p:spPr>
          <a:xfrm>
            <a:off x="9897427" y="3925014"/>
            <a:ext cx="3681770" cy="21774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A tela dos computadores exibia uma mensagem: 75 Bitcoins, equivalente a milhões de Euros, para a descriptografia dos dados. A motivação era puramente financeira.</a:t>
            </a:r>
            <a:endParaRPr b="0" i="0" sz="1750" u="none" cap="none" strike="noStrike"/>
          </a:p>
        </p:txBody>
      </p:sp>
      <p:sp>
        <p:nvSpPr>
          <p:cNvPr id="151" name="Google Shape;151;p18"/>
          <p:cNvSpPr/>
          <p:nvPr/>
        </p:nvSpPr>
        <p:spPr>
          <a:xfrm>
            <a:off x="12696450" y="7548600"/>
            <a:ext cx="1933800" cy="681000"/>
          </a:xfrm>
          <a:prstGeom prst="rect">
            <a:avLst/>
          </a:prstGeom>
          <a:solidFill>
            <a:srgbClr val="090E3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90E3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9"/>
          <p:cNvSpPr/>
          <p:nvPr/>
        </p:nvSpPr>
        <p:spPr>
          <a:xfrm>
            <a:off x="793790" y="1352074"/>
            <a:ext cx="10491073" cy="5669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EEAEF6"/>
              </a:buClr>
              <a:buSzPts val="3550"/>
              <a:buFont typeface="Bricolage Grotesque"/>
              <a:buNone/>
            </a:pPr>
            <a:r>
              <a:rPr b="1" i="0" lang="en-US" sz="3550" u="none" cap="none" strike="noStrike">
                <a:solidFill>
                  <a:srgbClr val="EEAEF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As Falhas Críticas que Possibilitaram a Invasão</a:t>
            </a:r>
            <a:endParaRPr b="0" i="0" sz="3550" u="none" cap="none" strike="noStrike"/>
          </a:p>
        </p:txBody>
      </p:sp>
      <p:sp>
        <p:nvSpPr>
          <p:cNvPr id="158" name="Google Shape;158;p19"/>
          <p:cNvSpPr/>
          <p:nvPr/>
        </p:nvSpPr>
        <p:spPr>
          <a:xfrm>
            <a:off x="793790" y="2372678"/>
            <a:ext cx="6407944" cy="2320409"/>
          </a:xfrm>
          <a:prstGeom prst="roundRect">
            <a:avLst>
              <a:gd fmla="val 4106" name="adj"/>
            </a:avLst>
          </a:prstGeom>
          <a:solidFill>
            <a:srgbClr val="090E3F"/>
          </a:solidFill>
          <a:ln cap="flat" cmpd="sng" w="30475">
            <a:solidFill>
              <a:srgbClr val="41467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59" name="Google Shape;159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181" y="2267069"/>
            <a:ext cx="272177" cy="27217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60" name="Google Shape;160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035165" y="4526518"/>
            <a:ext cx="272177" cy="272177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19"/>
          <p:cNvSpPr/>
          <p:nvPr/>
        </p:nvSpPr>
        <p:spPr>
          <a:xfrm>
            <a:off x="1164431" y="2743319"/>
            <a:ext cx="5015984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2200"/>
              <a:buFont typeface="Bricolage Grotesque"/>
              <a:buNone/>
            </a:pPr>
            <a:r>
              <a:rPr b="1" i="0" lang="en-US" sz="2200" u="none" cap="none" strike="noStrike">
                <a:solidFill>
                  <a:srgbClr val="E5DCE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Gestão de Vulnerabilidades Ineficaz</a:t>
            </a:r>
            <a:endParaRPr b="0" i="0" sz="2200" u="none" cap="none" strike="noStrike"/>
          </a:p>
        </p:txBody>
      </p:sp>
      <p:sp>
        <p:nvSpPr>
          <p:cNvPr id="162" name="Google Shape;162;p19"/>
          <p:cNvSpPr/>
          <p:nvPr/>
        </p:nvSpPr>
        <p:spPr>
          <a:xfrm>
            <a:off x="1164431" y="3233738"/>
            <a:ext cx="5666661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Falta de escaneamento regular e correção de brechas, tanto em sistemas tradicionais quanto em dispositivos IoT.</a:t>
            </a:r>
            <a:endParaRPr b="0" i="0" sz="1750" u="none" cap="none" strike="noStrike"/>
          </a:p>
        </p:txBody>
      </p:sp>
      <p:sp>
        <p:nvSpPr>
          <p:cNvPr id="163" name="Google Shape;163;p19"/>
          <p:cNvSpPr/>
          <p:nvPr/>
        </p:nvSpPr>
        <p:spPr>
          <a:xfrm>
            <a:off x="7428548" y="2372678"/>
            <a:ext cx="6408063" cy="2320409"/>
          </a:xfrm>
          <a:prstGeom prst="roundRect">
            <a:avLst>
              <a:gd fmla="val 4106" name="adj"/>
            </a:avLst>
          </a:prstGeom>
          <a:solidFill>
            <a:srgbClr val="090E3F"/>
          </a:solidFill>
          <a:ln cap="flat" cmpd="sng" w="30475">
            <a:solidFill>
              <a:srgbClr val="41467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64" name="Google Shape;164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22939" y="2267069"/>
            <a:ext cx="272177" cy="27217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65" name="Google Shape;165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670042" y="4526518"/>
            <a:ext cx="272177" cy="272177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19"/>
          <p:cNvSpPr/>
          <p:nvPr/>
        </p:nvSpPr>
        <p:spPr>
          <a:xfrm>
            <a:off x="7799189" y="2743319"/>
            <a:ext cx="5146596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2200"/>
              <a:buFont typeface="Bricolage Grotesque"/>
              <a:buNone/>
            </a:pPr>
            <a:r>
              <a:rPr b="1" i="0" lang="en-US" sz="2200" u="none" cap="none" strike="noStrike">
                <a:solidFill>
                  <a:srgbClr val="E5DCE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Conscientização de Segurança Baixa</a:t>
            </a:r>
            <a:endParaRPr b="0" i="0" sz="2200" u="none" cap="none" strike="noStrike"/>
          </a:p>
        </p:txBody>
      </p:sp>
      <p:sp>
        <p:nvSpPr>
          <p:cNvPr id="167" name="Google Shape;167;p19"/>
          <p:cNvSpPr/>
          <p:nvPr/>
        </p:nvSpPr>
        <p:spPr>
          <a:xfrm>
            <a:off x="7799189" y="3233738"/>
            <a:ext cx="5666780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Funcionários não treinados para identificar e reportar ameaças como phishing ou sites comprometidos.</a:t>
            </a:r>
            <a:endParaRPr b="0" i="0" sz="1750" u="none" cap="none" strike="noStrike"/>
          </a:p>
        </p:txBody>
      </p:sp>
      <p:sp>
        <p:nvSpPr>
          <p:cNvPr id="168" name="Google Shape;168;p19"/>
          <p:cNvSpPr/>
          <p:nvPr/>
        </p:nvSpPr>
        <p:spPr>
          <a:xfrm>
            <a:off x="793790" y="4919901"/>
            <a:ext cx="6407944" cy="1957507"/>
          </a:xfrm>
          <a:prstGeom prst="roundRect">
            <a:avLst>
              <a:gd fmla="val 4867" name="adj"/>
            </a:avLst>
          </a:prstGeom>
          <a:solidFill>
            <a:srgbClr val="090E3F"/>
          </a:solidFill>
          <a:ln cap="flat" cmpd="sng" w="30475">
            <a:solidFill>
              <a:srgbClr val="41467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69" name="Google Shape;169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181" y="4814292"/>
            <a:ext cx="272177" cy="27217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70" name="Google Shape;170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035165" y="6710839"/>
            <a:ext cx="272177" cy="272177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19"/>
          <p:cNvSpPr/>
          <p:nvPr/>
        </p:nvSpPr>
        <p:spPr>
          <a:xfrm>
            <a:off x="1164431" y="5290542"/>
            <a:ext cx="4440436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2200"/>
              <a:buFont typeface="Bricolage Grotesque"/>
              <a:buNone/>
            </a:pPr>
            <a:r>
              <a:rPr b="1" i="0" lang="en-US" sz="2200" u="none" cap="none" strike="noStrike">
                <a:solidFill>
                  <a:srgbClr val="E5DCE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Arquitetura de Rede Fragilizada</a:t>
            </a:r>
            <a:endParaRPr b="0" i="0" sz="2200" u="none" cap="none" strike="noStrike"/>
          </a:p>
        </p:txBody>
      </p:sp>
      <p:sp>
        <p:nvSpPr>
          <p:cNvPr id="172" name="Google Shape;172;p19"/>
          <p:cNvSpPr/>
          <p:nvPr/>
        </p:nvSpPr>
        <p:spPr>
          <a:xfrm>
            <a:off x="1164431" y="5780961"/>
            <a:ext cx="566666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Ausência de segmentação de rede permitiu o movimento lateral irrestrito após o acesso inicial.</a:t>
            </a:r>
            <a:endParaRPr b="0" i="0" sz="1750" u="none" cap="none" strike="noStrike"/>
          </a:p>
        </p:txBody>
      </p:sp>
      <p:sp>
        <p:nvSpPr>
          <p:cNvPr id="173" name="Google Shape;173;p19"/>
          <p:cNvSpPr/>
          <p:nvPr/>
        </p:nvSpPr>
        <p:spPr>
          <a:xfrm>
            <a:off x="7428548" y="4919901"/>
            <a:ext cx="6408063" cy="1957507"/>
          </a:xfrm>
          <a:prstGeom prst="roundRect">
            <a:avLst>
              <a:gd fmla="val 4867" name="adj"/>
            </a:avLst>
          </a:prstGeom>
          <a:solidFill>
            <a:srgbClr val="090E3F"/>
          </a:solidFill>
          <a:ln cap="flat" cmpd="sng" w="30475">
            <a:solidFill>
              <a:srgbClr val="41467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4" name="Google Shape;174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22939" y="4814292"/>
            <a:ext cx="272177" cy="27217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75" name="Google Shape;175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670042" y="6710839"/>
            <a:ext cx="272177" cy="272177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19"/>
          <p:cNvSpPr/>
          <p:nvPr/>
        </p:nvSpPr>
        <p:spPr>
          <a:xfrm>
            <a:off x="7799189" y="5290542"/>
            <a:ext cx="4480441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2200"/>
              <a:buFont typeface="Bricolage Grotesque"/>
              <a:buNone/>
            </a:pPr>
            <a:r>
              <a:rPr b="1" i="0" lang="en-US" sz="2200" u="none" cap="none" strike="noStrike">
                <a:solidFill>
                  <a:srgbClr val="E5DCE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Estratégia de Backup Deficiente</a:t>
            </a:r>
            <a:endParaRPr b="0" i="0" sz="2200" u="none" cap="none" strike="noStrike"/>
          </a:p>
        </p:txBody>
      </p:sp>
      <p:sp>
        <p:nvSpPr>
          <p:cNvPr id="177" name="Google Shape;177;p19"/>
          <p:cNvSpPr/>
          <p:nvPr/>
        </p:nvSpPr>
        <p:spPr>
          <a:xfrm>
            <a:off x="7799189" y="5780961"/>
            <a:ext cx="5666780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Backups não isolados ou imutáveis, tornando-os vulneráveis à exclusão pelos atacantes.</a:t>
            </a:r>
            <a:endParaRPr b="0" i="0" sz="1750" u="none" cap="none" strike="noStrike"/>
          </a:p>
        </p:txBody>
      </p:sp>
      <p:sp>
        <p:nvSpPr>
          <p:cNvPr id="178" name="Google Shape;178;p19"/>
          <p:cNvSpPr/>
          <p:nvPr/>
        </p:nvSpPr>
        <p:spPr>
          <a:xfrm>
            <a:off x="12696450" y="7548600"/>
            <a:ext cx="1933800" cy="681000"/>
          </a:xfrm>
          <a:prstGeom prst="rect">
            <a:avLst/>
          </a:prstGeom>
          <a:solidFill>
            <a:srgbClr val="090E3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90E3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0"/>
          <p:cNvSpPr/>
          <p:nvPr/>
        </p:nvSpPr>
        <p:spPr>
          <a:xfrm>
            <a:off x="834915" y="1237128"/>
            <a:ext cx="129603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EEAEF6"/>
              </a:buClr>
              <a:buSzPts val="3550"/>
              <a:buFont typeface="Bricolage Grotesque"/>
              <a:buNone/>
            </a:pPr>
            <a:r>
              <a:rPr b="1" i="0" lang="en-US" sz="3550" u="none" cap="none" strike="noStrike">
                <a:solidFill>
                  <a:srgbClr val="EEAEF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Lições Aprendidas: Fortalecendo a Resiliência Cibernética</a:t>
            </a:r>
            <a:endParaRPr b="0" i="0" sz="3550" u="none" cap="none" strike="noStrike"/>
          </a:p>
        </p:txBody>
      </p:sp>
      <p:sp>
        <p:nvSpPr>
          <p:cNvPr id="185" name="Google Shape;185;p20"/>
          <p:cNvSpPr/>
          <p:nvPr/>
        </p:nvSpPr>
        <p:spPr>
          <a:xfrm>
            <a:off x="793790" y="3033832"/>
            <a:ext cx="4196358" cy="3182422"/>
          </a:xfrm>
          <a:prstGeom prst="roundRect">
            <a:avLst>
              <a:gd fmla="val 2994" name="adj"/>
            </a:avLst>
          </a:prstGeom>
          <a:solidFill>
            <a:srgbClr val="090E3F"/>
          </a:solidFill>
          <a:ln cap="flat" cmpd="sng" w="30475">
            <a:solidFill>
              <a:srgbClr val="41467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20"/>
          <p:cNvSpPr/>
          <p:nvPr/>
        </p:nvSpPr>
        <p:spPr>
          <a:xfrm>
            <a:off x="793790" y="3033832"/>
            <a:ext cx="121920" cy="3182422"/>
          </a:xfrm>
          <a:prstGeom prst="roundRect">
            <a:avLst>
              <a:gd fmla="val 78139" name="adj"/>
            </a:avLst>
          </a:prstGeom>
          <a:solidFill>
            <a:srgbClr val="EEAE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20"/>
          <p:cNvSpPr/>
          <p:nvPr/>
        </p:nvSpPr>
        <p:spPr>
          <a:xfrm>
            <a:off x="1173004" y="3291126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2200"/>
              <a:buFont typeface="Bricolage Grotesque"/>
              <a:buNone/>
            </a:pPr>
            <a:r>
              <a:rPr b="1" i="0" lang="en-US" sz="2200" u="none" cap="none" strike="noStrike">
                <a:solidFill>
                  <a:srgbClr val="E5DCE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Segurança 360°</a:t>
            </a:r>
            <a:endParaRPr b="0" i="0" sz="2200" u="none" cap="none" strike="noStrike"/>
          </a:p>
        </p:txBody>
      </p:sp>
      <p:sp>
        <p:nvSpPr>
          <p:cNvPr id="188" name="Google Shape;188;p20"/>
          <p:cNvSpPr/>
          <p:nvPr/>
        </p:nvSpPr>
        <p:spPr>
          <a:xfrm>
            <a:off x="1173004" y="3781544"/>
            <a:ext cx="3559850" cy="21774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Implementar uma estratégia de segurança holística, que contemple desde a educação do usuário até a proteção de dispositivos IoT e segmentação de rede.</a:t>
            </a:r>
            <a:endParaRPr b="0" i="0" sz="1750" u="none" cap="none" strike="noStrike"/>
          </a:p>
        </p:txBody>
      </p:sp>
      <p:sp>
        <p:nvSpPr>
          <p:cNvPr id="189" name="Google Shape;189;p20"/>
          <p:cNvSpPr/>
          <p:nvPr/>
        </p:nvSpPr>
        <p:spPr>
          <a:xfrm>
            <a:off x="5216962" y="3033832"/>
            <a:ext cx="4196358" cy="3182422"/>
          </a:xfrm>
          <a:prstGeom prst="roundRect">
            <a:avLst>
              <a:gd fmla="val 2994" name="adj"/>
            </a:avLst>
          </a:prstGeom>
          <a:solidFill>
            <a:srgbClr val="090E3F"/>
          </a:solidFill>
          <a:ln cap="flat" cmpd="sng" w="30475">
            <a:solidFill>
              <a:srgbClr val="41467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20"/>
          <p:cNvSpPr/>
          <p:nvPr/>
        </p:nvSpPr>
        <p:spPr>
          <a:xfrm>
            <a:off x="5216962" y="3033832"/>
            <a:ext cx="121920" cy="3182422"/>
          </a:xfrm>
          <a:prstGeom prst="roundRect">
            <a:avLst>
              <a:gd fmla="val 78139" name="adj"/>
            </a:avLst>
          </a:prstGeom>
          <a:solidFill>
            <a:srgbClr val="EEAE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0"/>
          <p:cNvSpPr/>
          <p:nvPr/>
        </p:nvSpPr>
        <p:spPr>
          <a:xfrm>
            <a:off x="5596176" y="3291126"/>
            <a:ext cx="3136702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2200"/>
              <a:buFont typeface="Bricolage Grotesque"/>
              <a:buNone/>
            </a:pPr>
            <a:r>
              <a:rPr b="1" i="0" lang="en-US" sz="2200" u="none" cap="none" strike="noStrike">
                <a:solidFill>
                  <a:srgbClr val="E5DCE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Treinamento Continuo</a:t>
            </a:r>
            <a:endParaRPr b="0" i="0" sz="2200" u="none" cap="none" strike="noStrike"/>
          </a:p>
        </p:txBody>
      </p:sp>
      <p:sp>
        <p:nvSpPr>
          <p:cNvPr id="192" name="Google Shape;192;p20"/>
          <p:cNvSpPr/>
          <p:nvPr/>
        </p:nvSpPr>
        <p:spPr>
          <a:xfrm>
            <a:off x="5596176" y="3781544"/>
            <a:ext cx="3559850" cy="1814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Capacitar funcionários para serem a primeira linha de defesa, reconhecendo e evitando ameaças comuns como engenharia social.</a:t>
            </a:r>
            <a:endParaRPr b="0" i="0" sz="1750" u="none" cap="none" strike="noStrike"/>
          </a:p>
        </p:txBody>
      </p:sp>
      <p:sp>
        <p:nvSpPr>
          <p:cNvPr id="193" name="Google Shape;193;p20"/>
          <p:cNvSpPr/>
          <p:nvPr/>
        </p:nvSpPr>
        <p:spPr>
          <a:xfrm>
            <a:off x="9640133" y="3033832"/>
            <a:ext cx="4196358" cy="3182422"/>
          </a:xfrm>
          <a:prstGeom prst="roundRect">
            <a:avLst>
              <a:gd fmla="val 2994" name="adj"/>
            </a:avLst>
          </a:prstGeom>
          <a:solidFill>
            <a:srgbClr val="090E3F"/>
          </a:solidFill>
          <a:ln cap="flat" cmpd="sng" w="30475">
            <a:solidFill>
              <a:srgbClr val="41467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20"/>
          <p:cNvSpPr/>
          <p:nvPr/>
        </p:nvSpPr>
        <p:spPr>
          <a:xfrm>
            <a:off x="9640133" y="3033832"/>
            <a:ext cx="121920" cy="3182422"/>
          </a:xfrm>
          <a:prstGeom prst="roundRect">
            <a:avLst>
              <a:gd fmla="val 78139" name="adj"/>
            </a:avLst>
          </a:prstGeom>
          <a:solidFill>
            <a:srgbClr val="EEAE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0"/>
          <p:cNvSpPr/>
          <p:nvPr/>
        </p:nvSpPr>
        <p:spPr>
          <a:xfrm>
            <a:off x="10019348" y="3291126"/>
            <a:ext cx="3559800" cy="7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2200"/>
              <a:buFont typeface="Bricolage Grotesque"/>
              <a:buNone/>
            </a:pPr>
            <a:r>
              <a:rPr b="1" i="0" lang="en-US" sz="2200" u="none" cap="none" strike="noStrike">
                <a:solidFill>
                  <a:srgbClr val="E5DCE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Testes de Penetração e Varreduras</a:t>
            </a:r>
            <a:endParaRPr b="0" i="0" sz="2200" u="none" cap="none" strike="noStrike"/>
          </a:p>
        </p:txBody>
      </p:sp>
      <p:sp>
        <p:nvSpPr>
          <p:cNvPr id="196" name="Google Shape;196;p20"/>
          <p:cNvSpPr/>
          <p:nvPr/>
        </p:nvSpPr>
        <p:spPr>
          <a:xfrm>
            <a:off x="10019348" y="4135874"/>
            <a:ext cx="3559850" cy="1814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Realizar pentests e varreduras de vulnerabilidades regularmente para identificar e corrigir falhas antes dos atacantes.</a:t>
            </a:r>
            <a:endParaRPr b="0" i="0" sz="1750" u="none" cap="none" strike="noStrike"/>
          </a:p>
        </p:txBody>
      </p:sp>
      <p:sp>
        <p:nvSpPr>
          <p:cNvPr id="197" name="Google Shape;197;p20"/>
          <p:cNvSpPr/>
          <p:nvPr/>
        </p:nvSpPr>
        <p:spPr>
          <a:xfrm>
            <a:off x="12696450" y="7548600"/>
            <a:ext cx="1933800" cy="681000"/>
          </a:xfrm>
          <a:prstGeom prst="rect">
            <a:avLst/>
          </a:prstGeom>
          <a:solidFill>
            <a:srgbClr val="090E3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90E3F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1"/>
          <p:cNvSpPr/>
          <p:nvPr/>
        </p:nvSpPr>
        <p:spPr>
          <a:xfrm>
            <a:off x="793790" y="1771531"/>
            <a:ext cx="12960429" cy="5669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EEAEF6"/>
              </a:buClr>
              <a:buSzPts val="3550"/>
              <a:buFont typeface="Bricolage Grotesque"/>
              <a:buNone/>
            </a:pPr>
            <a:r>
              <a:rPr b="1" i="0" lang="en-US" sz="3550" u="none" cap="none" strike="noStrike">
                <a:solidFill>
                  <a:srgbClr val="EEAEF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Lições Aprendidas: Fortalecendo a Resiliência Cibernética</a:t>
            </a:r>
            <a:endParaRPr b="0" i="0" sz="3550" u="none" cap="none" strike="noStrike"/>
          </a:p>
        </p:txBody>
      </p:sp>
      <p:sp>
        <p:nvSpPr>
          <p:cNvPr id="204" name="Google Shape;204;p21"/>
          <p:cNvSpPr/>
          <p:nvPr/>
        </p:nvSpPr>
        <p:spPr>
          <a:xfrm>
            <a:off x="793790" y="2792135"/>
            <a:ext cx="4196358" cy="3665815"/>
          </a:xfrm>
          <a:prstGeom prst="roundRect">
            <a:avLst>
              <a:gd fmla="val 2599" name="adj"/>
            </a:avLst>
          </a:prstGeom>
          <a:solidFill>
            <a:srgbClr val="282D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1"/>
          <p:cNvSpPr/>
          <p:nvPr/>
        </p:nvSpPr>
        <p:spPr>
          <a:xfrm>
            <a:off x="1020604" y="3018949"/>
            <a:ext cx="680442" cy="680442"/>
          </a:xfrm>
          <a:prstGeom prst="roundRect">
            <a:avLst>
              <a:gd fmla="val 13436980" name="adj"/>
            </a:avLst>
          </a:prstGeom>
          <a:solidFill>
            <a:srgbClr val="EEAE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06" name="Google Shape;206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07770" y="3167777"/>
            <a:ext cx="306110" cy="382667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1"/>
          <p:cNvSpPr/>
          <p:nvPr/>
        </p:nvSpPr>
        <p:spPr>
          <a:xfrm>
            <a:off x="1020604" y="3926205"/>
            <a:ext cx="3123962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2200"/>
              <a:buFont typeface="Bricolage Grotesque"/>
              <a:buNone/>
            </a:pPr>
            <a:r>
              <a:rPr b="1" i="0" lang="en-US" sz="2200" u="none" cap="none" strike="noStrike">
                <a:solidFill>
                  <a:srgbClr val="E5DCE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Segmentação de Rede</a:t>
            </a:r>
            <a:endParaRPr b="0" i="0" sz="2200" u="none" cap="none" strike="noStrike"/>
          </a:p>
        </p:txBody>
      </p:sp>
      <p:sp>
        <p:nvSpPr>
          <p:cNvPr id="208" name="Google Shape;208;p21"/>
          <p:cNvSpPr/>
          <p:nvPr/>
        </p:nvSpPr>
        <p:spPr>
          <a:xfrm>
            <a:off x="1020604" y="4416623"/>
            <a:ext cx="3742730" cy="1814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Dividir a rede em zonas isoladas minimiza o impacto de um acesso inicial, contendo o movimento lateral dos atacantes.</a:t>
            </a:r>
            <a:endParaRPr b="0" i="0" sz="1750" u="none" cap="none" strike="noStrike"/>
          </a:p>
        </p:txBody>
      </p:sp>
      <p:sp>
        <p:nvSpPr>
          <p:cNvPr id="209" name="Google Shape;209;p21"/>
          <p:cNvSpPr/>
          <p:nvPr/>
        </p:nvSpPr>
        <p:spPr>
          <a:xfrm>
            <a:off x="5216962" y="2792135"/>
            <a:ext cx="4196358" cy="3665815"/>
          </a:xfrm>
          <a:prstGeom prst="roundRect">
            <a:avLst>
              <a:gd fmla="val 2599" name="adj"/>
            </a:avLst>
          </a:prstGeom>
          <a:solidFill>
            <a:srgbClr val="282D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21"/>
          <p:cNvSpPr/>
          <p:nvPr/>
        </p:nvSpPr>
        <p:spPr>
          <a:xfrm>
            <a:off x="5443776" y="3018949"/>
            <a:ext cx="680442" cy="680442"/>
          </a:xfrm>
          <a:prstGeom prst="roundRect">
            <a:avLst>
              <a:gd fmla="val 13436980" name="adj"/>
            </a:avLst>
          </a:prstGeom>
          <a:solidFill>
            <a:srgbClr val="EEAE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1" name="Google Shape;211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630942" y="3167777"/>
            <a:ext cx="306110" cy="382667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21"/>
          <p:cNvSpPr/>
          <p:nvPr/>
        </p:nvSpPr>
        <p:spPr>
          <a:xfrm>
            <a:off x="5443776" y="3926205"/>
            <a:ext cx="3742730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2200"/>
              <a:buFont typeface="Bricolage Grotesque"/>
              <a:buNone/>
            </a:pPr>
            <a:r>
              <a:rPr b="1" i="0" lang="en-US" sz="2200" u="none" cap="none" strike="noStrike">
                <a:solidFill>
                  <a:srgbClr val="E5DCE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Backups Imutáveis e Off-site</a:t>
            </a:r>
            <a:endParaRPr b="0" i="0" sz="2200" u="none" cap="none" strike="noStrike"/>
          </a:p>
        </p:txBody>
      </p:sp>
      <p:sp>
        <p:nvSpPr>
          <p:cNvPr id="213" name="Google Shape;213;p21"/>
          <p:cNvSpPr/>
          <p:nvPr/>
        </p:nvSpPr>
        <p:spPr>
          <a:xfrm>
            <a:off x="5443776" y="4770953"/>
            <a:ext cx="3742730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Garantir que os backups sejam protegidos contra exclusão e mantidos em locais seguros e desconectados da rede principal.</a:t>
            </a:r>
            <a:endParaRPr b="0" i="0" sz="1750" u="none" cap="none" strike="noStrike"/>
          </a:p>
        </p:txBody>
      </p:sp>
      <p:sp>
        <p:nvSpPr>
          <p:cNvPr id="214" name="Google Shape;214;p21"/>
          <p:cNvSpPr/>
          <p:nvPr/>
        </p:nvSpPr>
        <p:spPr>
          <a:xfrm>
            <a:off x="9640133" y="2792135"/>
            <a:ext cx="4196358" cy="3665815"/>
          </a:xfrm>
          <a:prstGeom prst="roundRect">
            <a:avLst>
              <a:gd fmla="val 2599" name="adj"/>
            </a:avLst>
          </a:prstGeom>
          <a:solidFill>
            <a:srgbClr val="282D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21"/>
          <p:cNvSpPr/>
          <p:nvPr/>
        </p:nvSpPr>
        <p:spPr>
          <a:xfrm>
            <a:off x="9866948" y="3018949"/>
            <a:ext cx="680442" cy="680442"/>
          </a:xfrm>
          <a:prstGeom prst="roundRect">
            <a:avLst>
              <a:gd fmla="val 13436980" name="adj"/>
            </a:avLst>
          </a:prstGeom>
          <a:solidFill>
            <a:srgbClr val="EEAE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6" name="Google Shape;216;p2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054114" y="3167777"/>
            <a:ext cx="306110" cy="382667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1"/>
          <p:cNvSpPr/>
          <p:nvPr/>
        </p:nvSpPr>
        <p:spPr>
          <a:xfrm>
            <a:off x="9866948" y="3926205"/>
            <a:ext cx="3742730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2200"/>
              <a:buFont typeface="Bricolage Grotesque"/>
              <a:buNone/>
            </a:pPr>
            <a:r>
              <a:rPr b="1" i="0" lang="en-US" sz="2200" u="none" cap="none" strike="noStrike">
                <a:solidFill>
                  <a:srgbClr val="E5DCE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Plano de Resposta a Incidentes</a:t>
            </a:r>
            <a:endParaRPr b="0" i="0" sz="2200" u="none" cap="none" strike="noStrike"/>
          </a:p>
        </p:txBody>
      </p:sp>
      <p:sp>
        <p:nvSpPr>
          <p:cNvPr id="218" name="Google Shape;218;p21"/>
          <p:cNvSpPr/>
          <p:nvPr/>
        </p:nvSpPr>
        <p:spPr>
          <a:xfrm>
            <a:off x="9866948" y="4770953"/>
            <a:ext cx="3742730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Ter um plano claro e testado para reagir rapidamente a incidentes, minimizando danos e acelerando a recuperação.</a:t>
            </a:r>
            <a:endParaRPr b="0" i="0" sz="1750" u="none" cap="none" strike="noStrike"/>
          </a:p>
        </p:txBody>
      </p:sp>
      <p:sp>
        <p:nvSpPr>
          <p:cNvPr id="219" name="Google Shape;219;p21"/>
          <p:cNvSpPr/>
          <p:nvPr/>
        </p:nvSpPr>
        <p:spPr>
          <a:xfrm>
            <a:off x="12696450" y="7548600"/>
            <a:ext cx="1933800" cy="681000"/>
          </a:xfrm>
          <a:prstGeom prst="rect">
            <a:avLst/>
          </a:prstGeom>
          <a:solidFill>
            <a:srgbClr val="090E3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90E3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